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289B8-8B2C-5E4D-AB45-CB041F6C36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CD2C6-7875-484D-AA3D-1A539F4892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13D0-0574-1A40-B721-C758C4D91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4B7EC-F740-B34D-869A-E7FCAC1D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E5EAE-EB96-7E42-9650-115F5D83E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443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7457A-3103-C349-ABFE-0B9ADC483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E6BD6F-FA5D-6347-BE7B-44DD77C8B2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9A626-A6D0-244A-BC8A-12C74EE4C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03495-0AFF-0F4C-BE25-39ED73CF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33CD63-DF31-2C49-8AEE-CB58BC50F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9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7EC598-3D5E-CB4F-88C7-B28FE4D5D1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03D7D3-5B1E-0C4D-9FA4-77E06E7B8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ABD50-902D-4C49-8D99-D69EB0935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76646-7AE7-414C-AD8B-7645CBBDF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6ABAD-165C-4740-877C-1B73D2172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65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664CF-4850-C74F-AD51-3F6FD47A6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78C3A-A12A-6944-8221-C09595F6A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DCBCD-A29A-2349-845F-56005B4DA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03A69-41F0-D64D-9290-E1AA224BA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A58DB-6B1F-CC42-AD11-560EED7D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86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CC746-EFB1-C549-B6C5-2B4CE2C28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2C18C8-DD18-E441-A1CC-7C9B41799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61EB3-ABC6-834E-B212-B61DE81D9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9D887-5D39-384E-BE2D-264FAF2B3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1A62F-D953-9B45-A244-BF4300CB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26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1622-BF67-7747-8458-60AA4279A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17727-388D-5444-8BCE-DAEB82DCC9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86126A-D3D1-6340-AE01-AF193077DC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FE9745-E2AB-3547-80E2-6034A63A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63DE48-690C-9042-ACCD-71BD91EEE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2DFB9B-7047-2345-8496-8A319A937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670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EBD32-E1C0-BA43-A8D1-2E1CD6336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A26E50-21D8-3C41-934D-FC211C480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E9C784-DC67-BB47-9F68-5F67E65E08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BE95F8-9F8E-6248-92DA-E7AC3D0291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10FEFB-113A-7049-862F-0337B41D69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69F570-D04A-554B-A90D-BA6D239D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EB8CD0-41C1-354C-AA2C-E98565C71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86C293-B96E-6A43-9462-EA35A61D1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274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047BD-E008-CD40-9CCE-093300635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A21301-3CE6-374A-815F-BCA3AB376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DCD61D-ACD4-1042-8A82-030069F76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345CA8-39CB-1C48-877F-525452893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61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40CCE2-8404-B24F-9C2C-3CF820F86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B84832-E697-7F4F-82B7-113703955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07E9A4-7608-E745-9360-44F2C17E7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062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7501-47D5-BD49-8B7A-115F4E3CE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10D42-8243-4F4F-968F-ECC37C9D2B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2BE377-6C74-E74D-8B9E-37738968A4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39F4EF-F95F-1F43-87B3-19601D025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6AAF44-1139-9B4B-ACD8-062E3F027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30F21C-CD75-DF46-9946-AC4B6AE82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499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AD6BD-AC7E-9841-978E-5C3BF177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4D4BBC-90CE-184F-B8E9-0FF907B69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906E48-A115-D349-BA3D-3CFDED5821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B1C26-28A4-AB45-AE85-5081A480E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7E164-92C8-0E44-BB7C-C0CBEA1AC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E685B5-8665-C84B-A04E-5B94FD8A1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262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1F0D2C-B384-6A4F-8CB1-DDCF2A6A0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9FB480-4A98-4949-9527-3F8CA50EA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176D12-7E0D-1043-9D87-6D94729989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CEE67-66A6-4546-8F18-F541F6BF109F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25CE9E-B6F4-5A46-AF17-6F25D6C47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408F8-1AC1-054E-80B3-A15DC5254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C9136-57B3-9A42-A52F-FBDA69319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14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.jpg"/><Relationship Id="rId7" Type="http://schemas.openxmlformats.org/officeDocument/2006/relationships/image" Target="../media/image4.jpeg"/><Relationship Id="rId2" Type="http://schemas.openxmlformats.org/officeDocument/2006/relationships/hyperlink" Target="http://lunadong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5" Type="http://schemas.openxmlformats.org/officeDocument/2006/relationships/hyperlink" Target="https://nli-acl2020.github.io/" TargetMode="External"/><Relationship Id="rId4" Type="http://schemas.openxmlformats.org/officeDocument/2006/relationships/image" Target="../media/image2.jpg"/><Relationship Id="rId9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52D06B-5E54-FC43-B483-48100A120CDC}"/>
              </a:ext>
            </a:extLst>
          </p:cNvPr>
          <p:cNvSpPr/>
          <p:nvPr/>
        </p:nvSpPr>
        <p:spPr>
          <a:xfrm>
            <a:off x="292100" y="165100"/>
            <a:ext cx="54229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111111"/>
                </a:solidFill>
                <a:latin typeface="Gill Sans" charset="0"/>
                <a:ea typeface="Gill Sans" charset="0"/>
                <a:cs typeface="Gill Sans" charset="0"/>
              </a:rPr>
              <a:t>NLI 2020</a:t>
            </a:r>
            <a:r>
              <a:rPr lang="en-US" sz="2400" i="0" dirty="0">
                <a:solidFill>
                  <a:srgbClr val="11111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:</a:t>
            </a:r>
            <a:r>
              <a:rPr lang="en-US" sz="2400" b="1" i="0" dirty="0">
                <a:solidFill>
                  <a:srgbClr val="11111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First Workshop on Natural Language Interfaces</a:t>
            </a:r>
          </a:p>
          <a:p>
            <a:r>
              <a:rPr lang="en-US" dirty="0">
                <a:solidFill>
                  <a:srgbClr val="111111"/>
                </a:solidFill>
                <a:latin typeface="Gill Sans" charset="0"/>
                <a:ea typeface="Gill Sans" charset="0"/>
                <a:cs typeface="Gill Sans" charset="0"/>
              </a:rPr>
              <a:t>at</a:t>
            </a:r>
            <a:r>
              <a:rPr lang="en-US" b="0" i="0" dirty="0">
                <a:solidFill>
                  <a:srgbClr val="11111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 ACL’20 in Seattle, United States, July 10, 2020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F8AF56-D1A2-8D47-BE91-BE4B3AA401B3}"/>
              </a:ext>
            </a:extLst>
          </p:cNvPr>
          <p:cNvSpPr/>
          <p:nvPr/>
        </p:nvSpPr>
        <p:spPr>
          <a:xfrm>
            <a:off x="292100" y="1732082"/>
            <a:ext cx="88519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111111"/>
                </a:solidFill>
                <a:effectLst/>
                <a:latin typeface="Helvetica Neue" charset="0"/>
              </a:rPr>
              <a:t>Invited Speakers (more to add)</a:t>
            </a:r>
            <a:r>
              <a:rPr lang="en-US" altLang="zh-CN" b="1" i="0" dirty="0">
                <a:solidFill>
                  <a:srgbClr val="111111"/>
                </a:solidFill>
                <a:effectLst/>
                <a:latin typeface="Helvetica Neue" charset="0"/>
              </a:rPr>
              <a:t>:</a:t>
            </a:r>
            <a:endParaRPr lang="en-US" b="1" i="0" dirty="0">
              <a:solidFill>
                <a:srgbClr val="111111"/>
              </a:solidFill>
              <a:effectLst/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</a:endParaRPr>
          </a:p>
          <a:p>
            <a:endParaRPr lang="en-US" b="1" i="0" dirty="0">
              <a:solidFill>
                <a:srgbClr val="111111"/>
              </a:solidFill>
              <a:effectLst/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</a:endParaRPr>
          </a:p>
          <a:p>
            <a:endParaRPr lang="en-US" b="1" i="0" dirty="0">
              <a:solidFill>
                <a:srgbClr val="111111"/>
              </a:solidFill>
              <a:effectLst/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</a:endParaRPr>
          </a:p>
          <a:p>
            <a:endParaRPr lang="en-US" b="1" dirty="0">
              <a:solidFill>
                <a:srgbClr val="111111"/>
              </a:solidFill>
              <a:latin typeface="Helvetica Neue" charset="0"/>
              <a:hlinkClick r:id="rId2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571F36-3AD6-2B42-AD05-E152FA7A3E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90"/>
          <a:stretch/>
        </p:blipFill>
        <p:spPr>
          <a:xfrm>
            <a:off x="6984102" y="4328576"/>
            <a:ext cx="1262657" cy="1316478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3C24E0-2782-5543-9936-DC304324B8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0" t="23351" r="24146" b="43430"/>
          <a:stretch/>
        </p:blipFill>
        <p:spPr>
          <a:xfrm>
            <a:off x="5429362" y="2222947"/>
            <a:ext cx="1272255" cy="1326697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7B22913-A93B-1E41-A2DA-8165FD24FC00}"/>
              </a:ext>
            </a:extLst>
          </p:cNvPr>
          <p:cNvSpPr/>
          <p:nvPr/>
        </p:nvSpPr>
        <p:spPr>
          <a:xfrm>
            <a:off x="4022444" y="5706729"/>
            <a:ext cx="1391215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Percy Liang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791621-1745-7F4E-AF1D-6082993D1900}"/>
              </a:ext>
            </a:extLst>
          </p:cNvPr>
          <p:cNvSpPr/>
          <p:nvPr/>
        </p:nvSpPr>
        <p:spPr>
          <a:xfrm>
            <a:off x="1037964" y="5710930"/>
            <a:ext cx="146867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 err="1">
                <a:latin typeface="Helvetica Neue" charset="0"/>
              </a:rPr>
              <a:t>Imed</a:t>
            </a:r>
            <a:r>
              <a:rPr lang="en-US" sz="1600" b="1" dirty="0">
                <a:latin typeface="Helvetica Neue" charset="0"/>
              </a:rPr>
              <a:t> </a:t>
            </a:r>
            <a:r>
              <a:rPr lang="en-US" sz="1600" b="1" dirty="0" err="1">
                <a:latin typeface="Helvetica Neue" charset="0"/>
              </a:rPr>
              <a:t>Zitouni</a:t>
            </a:r>
            <a:r>
              <a:rPr lang="en-US" sz="1600" b="1" dirty="0">
                <a:latin typeface="Helvetica Neue" charset="0"/>
              </a:rPr>
              <a:t> </a:t>
            </a:r>
          </a:p>
          <a:p>
            <a:pPr algn="ctr"/>
            <a:r>
              <a:rPr lang="en-US" sz="1400" dirty="0">
                <a:latin typeface="Helvetica Neue" charset="0"/>
              </a:rPr>
              <a:t>Google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A51901F-CE11-A745-9F09-D1C148E00987}"/>
              </a:ext>
            </a:extLst>
          </p:cNvPr>
          <p:cNvSpPr/>
          <p:nvPr/>
        </p:nvSpPr>
        <p:spPr>
          <a:xfrm>
            <a:off x="2239851" y="3600725"/>
            <a:ext cx="19607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Joyce Chai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University of Michigan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0AA2E45-2C93-3F44-B9E3-36BD7ADD2E53}"/>
              </a:ext>
            </a:extLst>
          </p:cNvPr>
          <p:cNvSpPr/>
          <p:nvPr/>
        </p:nvSpPr>
        <p:spPr>
          <a:xfrm>
            <a:off x="6637437" y="5716823"/>
            <a:ext cx="195598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Luke Zettlemoyer </a:t>
            </a:r>
          </a:p>
          <a:p>
            <a:pPr algn="ctr"/>
            <a:r>
              <a:rPr lang="en-US" sz="1400" dirty="0">
                <a:latin typeface="Helvetica Neue" charset="0"/>
              </a:rPr>
              <a:t>UW &amp; FAIR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CC0587-EDC8-B74B-A653-9E4F7F278449}"/>
              </a:ext>
            </a:extLst>
          </p:cNvPr>
          <p:cNvSpPr/>
          <p:nvPr/>
        </p:nvSpPr>
        <p:spPr>
          <a:xfrm>
            <a:off x="5145490" y="3629485"/>
            <a:ext cx="183999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Monica Lam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79C20E-2239-224A-96B0-2808ED8F48C6}"/>
              </a:ext>
            </a:extLst>
          </p:cNvPr>
          <p:cNvSpPr/>
          <p:nvPr/>
        </p:nvSpPr>
        <p:spPr>
          <a:xfrm>
            <a:off x="292100" y="1293205"/>
            <a:ext cx="56405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Call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for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Full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/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Short / Cross submissions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(</a:t>
            </a:r>
            <a:r>
              <a:rPr lang="en-US" altLang="zh-CN" sz="1600" dirty="0" err="1">
                <a:solidFill>
                  <a:srgbClr val="C00000"/>
                </a:solidFill>
                <a:latin typeface="Helvetica Neue" charset="0"/>
              </a:rPr>
              <a:t>ddl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:</a:t>
            </a:r>
            <a:r>
              <a:rPr lang="zh-CN" altLang="en-US" sz="1600" dirty="0">
                <a:solidFill>
                  <a:srgbClr val="C00000"/>
                </a:solidFill>
                <a:latin typeface="Helvetica Neue" charset="0"/>
              </a:rPr>
              <a:t> </a:t>
            </a:r>
            <a:r>
              <a:rPr lang="en-US" altLang="zh-CN" sz="1600" dirty="0">
                <a:solidFill>
                  <a:srgbClr val="C00000"/>
                </a:solidFill>
                <a:latin typeface="Helvetica Neue" charset="0"/>
              </a:rPr>
              <a:t>April 20)</a:t>
            </a:r>
            <a:endParaRPr lang="en-US" sz="1600" dirty="0">
              <a:solidFill>
                <a:srgbClr val="C00000"/>
              </a:solidFill>
              <a:latin typeface="Helvetica Neue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A816CCF-D9CA-CF4B-8B07-EDB7EC755C17}"/>
              </a:ext>
            </a:extLst>
          </p:cNvPr>
          <p:cNvSpPr/>
          <p:nvPr/>
        </p:nvSpPr>
        <p:spPr>
          <a:xfrm>
            <a:off x="2271187" y="6321902"/>
            <a:ext cx="63222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For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details,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please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check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altLang="zh-CN" dirty="0">
                <a:solidFill>
                  <a:srgbClr val="11111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out: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5"/>
              </a:rPr>
              <a:t>https://nli-acl2020.github.io/</a:t>
            </a:r>
            <a:r>
              <a:rPr lang="zh-CN" altLang="en-US" dirty="0">
                <a:solidFill>
                  <a:srgbClr val="111111"/>
                </a:solidFill>
                <a:latin typeface="Helvetica Neue" panose="02000503000000020004" pitchFamily="2" charset="0"/>
                <a:cs typeface="Helvetica Neue" panose="02000503000000020004" pitchFamily="2" charset="0"/>
              </a:rPr>
              <a:t> </a:t>
            </a:r>
            <a:endParaRPr lang="en-US" dirty="0">
              <a:solidFill>
                <a:srgbClr val="11111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8" name="Picture 27" descr="A large body of water with a city in the background&#10;&#10;Description automatically generated">
            <a:extLst>
              <a:ext uri="{FF2B5EF4-FFF2-40B4-BE49-F238E27FC236}">
                <a16:creationId xmlns:a16="http://schemas.microsoft.com/office/drawing/2014/main" id="{6E8CE8FE-A08A-7A44-82AE-25AE830C8E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0623" y="246806"/>
            <a:ext cx="2509000" cy="1235707"/>
          </a:xfrm>
          <a:prstGeom prst="rect">
            <a:avLst/>
          </a:prstGeom>
        </p:spPr>
      </p:pic>
      <p:pic>
        <p:nvPicPr>
          <p:cNvPr id="30" name="Picture 29" descr="A person in a black shirt&#10;&#10;Description automatically generated">
            <a:extLst>
              <a:ext uri="{FF2B5EF4-FFF2-40B4-BE49-F238E27FC236}">
                <a16:creationId xmlns:a16="http://schemas.microsoft.com/office/drawing/2014/main" id="{C8616752-32AB-784D-A33D-82E401AEB3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03107" y="2222947"/>
            <a:ext cx="1123305" cy="1325880"/>
          </a:xfrm>
          <a:prstGeom prst="rect">
            <a:avLst/>
          </a:prstGeom>
        </p:spPr>
      </p:pic>
      <p:pic>
        <p:nvPicPr>
          <p:cNvPr id="32" name="Picture 31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4D4C447D-DD36-974E-8727-D71784FE4D89}"/>
              </a:ext>
            </a:extLst>
          </p:cNvPr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4003221" y="4305187"/>
            <a:ext cx="1325880" cy="1325880"/>
          </a:xfrm>
          <a:prstGeom prst="rect">
            <a:avLst/>
          </a:prstGeom>
        </p:spPr>
      </p:pic>
      <p:pic>
        <p:nvPicPr>
          <p:cNvPr id="34" name="Picture 33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FBB2995-9B30-524D-B2F0-31CEDA5A98B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66071" y="4323875"/>
            <a:ext cx="1325880" cy="132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04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E81B81-F12C-0343-A8CA-DD3C5681617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590"/>
          <a:stretch/>
        </p:blipFill>
        <p:spPr>
          <a:xfrm>
            <a:off x="7023638" y="4331037"/>
            <a:ext cx="1262657" cy="1316478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A8F71C-6061-D345-9F3F-2E89E27A41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70" t="23351" r="24146" b="43430"/>
          <a:stretch/>
        </p:blipFill>
        <p:spPr>
          <a:xfrm>
            <a:off x="6921310" y="1853985"/>
            <a:ext cx="1437500" cy="1585513"/>
          </a:xfrm>
          <a:prstGeom prst="rect">
            <a:avLst/>
          </a:prstGeom>
          <a:effectLst>
            <a:glow rad="63500">
              <a:schemeClr val="accent3">
                <a:satMod val="175000"/>
                <a:alpha val="19000"/>
              </a:schemeClr>
            </a:glo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E468CCD-0F01-3146-BDB7-C480C895CBD7}"/>
              </a:ext>
            </a:extLst>
          </p:cNvPr>
          <p:cNvSpPr/>
          <p:nvPr/>
        </p:nvSpPr>
        <p:spPr>
          <a:xfrm>
            <a:off x="3898927" y="5710930"/>
            <a:ext cx="1710726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Percy Liang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 University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958970E-1085-774E-88E8-980195F1F6BF}"/>
              </a:ext>
            </a:extLst>
          </p:cNvPr>
          <p:cNvSpPr/>
          <p:nvPr/>
        </p:nvSpPr>
        <p:spPr>
          <a:xfrm>
            <a:off x="1037964" y="5710930"/>
            <a:ext cx="1468672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 err="1">
                <a:latin typeface="Helvetica Neue" charset="0"/>
              </a:rPr>
              <a:t>Imed</a:t>
            </a:r>
            <a:r>
              <a:rPr lang="en-US" sz="1600" b="1" dirty="0">
                <a:latin typeface="Helvetica Neue" charset="0"/>
              </a:rPr>
              <a:t> </a:t>
            </a:r>
            <a:r>
              <a:rPr lang="en-US" sz="1600" b="1" dirty="0" err="1">
                <a:latin typeface="Helvetica Neue" charset="0"/>
              </a:rPr>
              <a:t>Zitouni</a:t>
            </a:r>
            <a:r>
              <a:rPr lang="en-US" sz="1600" b="1" dirty="0">
                <a:latin typeface="Helvetica Neue" charset="0"/>
              </a:rPr>
              <a:t> </a:t>
            </a:r>
          </a:p>
          <a:p>
            <a:pPr algn="ctr"/>
            <a:r>
              <a:rPr lang="en-US" sz="1400" dirty="0">
                <a:latin typeface="Helvetica Neue" charset="0"/>
              </a:rPr>
              <a:t>Google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C8507C-A168-3147-8CDB-A8D560080397}"/>
              </a:ext>
            </a:extLst>
          </p:cNvPr>
          <p:cNvSpPr/>
          <p:nvPr/>
        </p:nvSpPr>
        <p:spPr>
          <a:xfrm>
            <a:off x="848614" y="3473933"/>
            <a:ext cx="19607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Joyce Chai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University of Michigan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9A2A8B-B82C-6B4A-A5EB-BA44156AD1ED}"/>
              </a:ext>
            </a:extLst>
          </p:cNvPr>
          <p:cNvSpPr/>
          <p:nvPr/>
        </p:nvSpPr>
        <p:spPr>
          <a:xfrm>
            <a:off x="6676974" y="5716799"/>
            <a:ext cx="195598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Luke Zettlemoyer </a:t>
            </a:r>
          </a:p>
          <a:p>
            <a:pPr algn="ctr"/>
            <a:r>
              <a:rPr lang="en-US" sz="1400" dirty="0">
                <a:latin typeface="Helvetica Neue" charset="0"/>
              </a:rPr>
              <a:t>UW &amp; FAIR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9B64343-3FC4-F54F-830F-6A35BD954BDC}"/>
              </a:ext>
            </a:extLst>
          </p:cNvPr>
          <p:cNvSpPr/>
          <p:nvPr/>
        </p:nvSpPr>
        <p:spPr>
          <a:xfrm>
            <a:off x="6734968" y="3496565"/>
            <a:ext cx="183999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Monica Lam </a:t>
            </a:r>
          </a:p>
          <a:p>
            <a:pPr algn="ctr"/>
            <a:r>
              <a:rPr lang="en-US" sz="1400" dirty="0">
                <a:latin typeface="Helvetica Neue" charset="0"/>
              </a:rPr>
              <a:t>Stanford University</a:t>
            </a:r>
          </a:p>
        </p:txBody>
      </p:sp>
      <p:pic>
        <p:nvPicPr>
          <p:cNvPr id="9" name="Picture 8" descr="A person in a black shirt&#10;&#10;Description automatically generated">
            <a:extLst>
              <a:ext uri="{FF2B5EF4-FFF2-40B4-BE49-F238E27FC236}">
                <a16:creationId xmlns:a16="http://schemas.microsoft.com/office/drawing/2014/main" id="{29D17A44-83B2-9544-876E-5B4CF7C05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6071" y="1857178"/>
            <a:ext cx="1340565" cy="1582320"/>
          </a:xfrm>
          <a:prstGeom prst="rect">
            <a:avLst/>
          </a:prstGeom>
        </p:spPr>
      </p:pic>
      <p:pic>
        <p:nvPicPr>
          <p:cNvPr id="10" name="Picture 9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6BDD482C-7FAA-BF43-9803-6A352F67DE5B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091350" y="4319174"/>
            <a:ext cx="1325880" cy="1325880"/>
          </a:xfrm>
          <a:prstGeom prst="rect">
            <a:avLst/>
          </a:prstGeom>
        </p:spPr>
      </p:pic>
      <p:pic>
        <p:nvPicPr>
          <p:cNvPr id="11" name="Picture 10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BB86AEE3-7400-AA48-8FC5-544C4785AF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6071" y="4323875"/>
            <a:ext cx="1325880" cy="1325880"/>
          </a:xfrm>
          <a:prstGeom prst="rect">
            <a:avLst/>
          </a:prstGeom>
        </p:spPr>
      </p:pic>
      <p:pic>
        <p:nvPicPr>
          <p:cNvPr id="13" name="Picture 12" descr="A person standing in front of a brick wall&#10;&#10;Description automatically generated">
            <a:extLst>
              <a:ext uri="{FF2B5EF4-FFF2-40B4-BE49-F238E27FC236}">
                <a16:creationId xmlns:a16="http://schemas.microsoft.com/office/drawing/2014/main" id="{30DCE197-A568-2448-828E-866B8DF71A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94922" y="1856670"/>
            <a:ext cx="1318737" cy="158551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EB4F8AB-A6F5-9541-8FEC-EA743115BC9D}"/>
              </a:ext>
            </a:extLst>
          </p:cNvPr>
          <p:cNvSpPr/>
          <p:nvPr/>
        </p:nvSpPr>
        <p:spPr>
          <a:xfrm>
            <a:off x="3773892" y="3473933"/>
            <a:ext cx="1960794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H V Jagadish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University of Michigan</a:t>
            </a:r>
          </a:p>
        </p:txBody>
      </p:sp>
    </p:spTree>
    <p:extLst>
      <p:ext uri="{BB962C8B-B14F-4D97-AF65-F5344CB8AC3E}">
        <p14:creationId xmlns:p14="http://schemas.microsoft.com/office/powerpoint/2010/main" val="1940657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glasses and smiling at the camera&#10;&#10;Description automatically generated">
            <a:extLst>
              <a:ext uri="{FF2B5EF4-FFF2-40B4-BE49-F238E27FC236}">
                <a16:creationId xmlns:a16="http://schemas.microsoft.com/office/drawing/2014/main" id="{9CE296A1-876B-814C-AD76-A0B6CA3105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18" r="9907"/>
          <a:stretch/>
        </p:blipFill>
        <p:spPr>
          <a:xfrm>
            <a:off x="780442" y="1906657"/>
            <a:ext cx="1296836" cy="1582004"/>
          </a:xfrm>
          <a:prstGeom prst="rect">
            <a:avLst/>
          </a:prstGeom>
        </p:spPr>
      </p:pic>
      <p:pic>
        <p:nvPicPr>
          <p:cNvPr id="5" name="Picture 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210B1035-45FA-7D47-8FD3-434593EF1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365" y="1905601"/>
            <a:ext cx="1296836" cy="1582004"/>
          </a:xfrm>
          <a:prstGeom prst="rect">
            <a:avLst/>
          </a:prstGeom>
        </p:spPr>
      </p:pic>
      <p:pic>
        <p:nvPicPr>
          <p:cNvPr id="7" name="Picture 6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7FBEFA0F-1C8B-F449-A104-EE90797BE4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84" r="8968"/>
          <a:stretch/>
        </p:blipFill>
        <p:spPr>
          <a:xfrm>
            <a:off x="8386741" y="1905073"/>
            <a:ext cx="1296836" cy="1582532"/>
          </a:xfrm>
          <a:prstGeom prst="rect">
            <a:avLst/>
          </a:prstGeom>
        </p:spPr>
      </p:pic>
      <p:pic>
        <p:nvPicPr>
          <p:cNvPr id="9" name="Picture 8" descr="A person wearing a white shirt&#10;&#10;Description automatically generated">
            <a:extLst>
              <a:ext uri="{FF2B5EF4-FFF2-40B4-BE49-F238E27FC236}">
                <a16:creationId xmlns:a16="http://schemas.microsoft.com/office/drawing/2014/main" id="{1AA88B63-5564-7841-BDE0-57C5BFAD4A9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012" r="16764"/>
          <a:stretch/>
        </p:blipFill>
        <p:spPr>
          <a:xfrm>
            <a:off x="3333818" y="1905601"/>
            <a:ext cx="1243007" cy="158200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46849B2-72E7-4D45-B13C-407923504E0D}"/>
              </a:ext>
            </a:extLst>
          </p:cNvPr>
          <p:cNvSpPr/>
          <p:nvPr/>
        </p:nvSpPr>
        <p:spPr>
          <a:xfrm>
            <a:off x="35948" y="3613081"/>
            <a:ext cx="278582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Ahmed Hassan </a:t>
            </a:r>
            <a:r>
              <a:rPr lang="en-US" sz="1600" b="1" dirty="0" err="1">
                <a:latin typeface="Helvetica Neue" charset="0"/>
              </a:rPr>
              <a:t>Awadallah</a:t>
            </a:r>
            <a:r>
              <a:rPr lang="en-US" sz="1600" b="1" dirty="0">
                <a:latin typeface="Helvetica Neue" charset="0"/>
              </a:rPr>
              <a:t>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Microsoft Research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ADD78A-8EBF-B941-800F-CF2B292ED744}"/>
              </a:ext>
            </a:extLst>
          </p:cNvPr>
          <p:cNvSpPr/>
          <p:nvPr/>
        </p:nvSpPr>
        <p:spPr>
          <a:xfrm>
            <a:off x="2844279" y="3613081"/>
            <a:ext cx="222208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Yu </a:t>
            </a:r>
            <a:r>
              <a:rPr lang="en-US" sz="1600" b="1" dirty="0" err="1">
                <a:latin typeface="Helvetica Neue" charset="0"/>
              </a:rPr>
              <a:t>Su</a:t>
            </a:r>
            <a:r>
              <a:rPr lang="en-US" sz="1600" b="1" dirty="0">
                <a:latin typeface="Helvetica Neue" charset="0"/>
              </a:rPr>
              <a:t> 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The Ohio State University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37ADDE-271C-B945-A82C-FC1F8B509613}"/>
              </a:ext>
            </a:extLst>
          </p:cNvPr>
          <p:cNvSpPr/>
          <p:nvPr/>
        </p:nvSpPr>
        <p:spPr>
          <a:xfrm>
            <a:off x="5370741" y="3613081"/>
            <a:ext cx="222208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Huan Sun</a:t>
            </a: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The Ohio State University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B070E14-EDCB-AD48-9929-EC0123C86895}"/>
              </a:ext>
            </a:extLst>
          </p:cNvPr>
          <p:cNvSpPr/>
          <p:nvPr/>
        </p:nvSpPr>
        <p:spPr>
          <a:xfrm>
            <a:off x="8037129" y="3613081"/>
            <a:ext cx="199605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latin typeface="Helvetica Neue" charset="0"/>
              </a:rPr>
              <a:t>Scott Wen-tau </a:t>
            </a:r>
            <a:r>
              <a:rPr lang="en-US" sz="1600" b="1" dirty="0" err="1">
                <a:latin typeface="Helvetica Neue" charset="0"/>
              </a:rPr>
              <a:t>Yih</a:t>
            </a:r>
            <a:endParaRPr lang="en-US" sz="1600" b="1" dirty="0">
              <a:latin typeface="Helvetica Neue" charset="0"/>
            </a:endParaRPr>
          </a:p>
          <a:p>
            <a:pPr algn="ctr"/>
            <a:r>
              <a:rPr lang="en-US" sz="1400" dirty="0">
                <a:solidFill>
                  <a:srgbClr val="111111"/>
                </a:solidFill>
                <a:latin typeface="Helvetica Neue" charset="0"/>
              </a:rPr>
              <a:t>Facebook AI Research</a:t>
            </a:r>
          </a:p>
        </p:txBody>
      </p:sp>
    </p:spTree>
    <p:extLst>
      <p:ext uri="{BB962C8B-B14F-4D97-AF65-F5344CB8AC3E}">
        <p14:creationId xmlns:p14="http://schemas.microsoft.com/office/powerpoint/2010/main" val="559196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126</Words>
  <Application>Microsoft Macintosh PowerPoint</Application>
  <PresentationFormat>Widescreen</PresentationFormat>
  <Paragraphs>39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Gill Sans</vt:lpstr>
      <vt:lpstr>Helvetica Neue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Su, Yu</dc:creator>
  <cp:lastModifiedBy>Su, Yu</cp:lastModifiedBy>
  <cp:revision>9</cp:revision>
  <cp:lastPrinted>2020-04-08T03:17:51Z</cp:lastPrinted>
  <dcterms:created xsi:type="dcterms:W3CDTF">2020-04-08T03:00:47Z</dcterms:created>
  <dcterms:modified xsi:type="dcterms:W3CDTF">2020-06-12T02:27:32Z</dcterms:modified>
</cp:coreProperties>
</file>

<file path=docProps/thumbnail.jpeg>
</file>